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9.png" ContentType="image/png"/>
  <Override PartName="/ppt/media/image7.tif" ContentType="image/tiff"/>
  <Override PartName="/ppt/media/image1.png" ContentType="image/png"/>
  <Override PartName="/ppt/media/hdphoto1.wdp" ContentType="image/vnd.ms-photo"/>
  <Override PartName="/ppt/media/image6.tif" ContentType="image/tiff"/>
  <Override PartName="/ppt/media/image2.jpeg" ContentType="image/jpeg"/>
  <Override PartName="/ppt/media/image3.tif" ContentType="image/tiff"/>
  <Override PartName="/ppt/media/image4.tif" ContentType="image/tiff"/>
  <Override PartName="/ppt/media/image5.tif" ContentType="image/tiff"/>
  <Override PartName="/ppt/media/image8.tif" ContentType="image/tiff"/>
  <Override PartName="/ppt/media/image10.jpeg" ContentType="image/jpeg"/>
  <Override PartName="/ppt/media/image11.jpeg" ContentType="image/jpeg"/>
  <Override PartName="/ppt/media/image12.jpeg" ContentType="image/jpeg"/>
  <Override PartName="/ppt/media/image13.png" ContentType="image/png"/>
  <Override PartName="/ppt/media/image14.jpeg" ContentType="image/jpeg"/>
  <Override PartName="/ppt/media/image15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Clique para mover o slide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9ECCC81-AA68-47D7-AAEE-73C14CA74F08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9F07E78-8641-48A3-A9CE-16952F85F753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436D025-A829-4F36-A545-64F1EF66A66A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6273360"/>
            <a:ext cx="9143640" cy="655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448200" y="563760"/>
            <a:ext cx="8239680" cy="5681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581040" y="3936600"/>
            <a:ext cx="7989480" cy="10328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title style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8FA83D26-4AC6-438F-B439-895224AA4D33}" type="datetime1">
              <a:rPr b="0" lang="pt-BR" sz="1800" spc="-1" strike="noStrike">
                <a:solidFill>
                  <a:srgbClr val="537ed0"/>
                </a:solidFill>
                <a:latin typeface="Gill Sans MT"/>
              </a:rPr>
              <a:t>28/08/2018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(Last Edit 6/11/2018)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8F7BD36F-7507-4634-96D4-5B004C2392CA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9" name="Picture 7" descr=""/>
          <p:cNvPicPr/>
          <p:nvPr/>
        </p:nvPicPr>
        <p:blipFill>
          <a:blip r:embed="rId2"/>
          <a:stretch/>
        </p:blipFill>
        <p:spPr>
          <a:xfrm>
            <a:off x="335160" y="563760"/>
            <a:ext cx="8488440" cy="2915280"/>
          </a:xfrm>
          <a:prstGeom prst="rect">
            <a:avLst/>
          </a:prstGeom>
          <a:ln>
            <a:noFill/>
          </a:ln>
        </p:spPr>
      </p:pic>
      <p:sp>
        <p:nvSpPr>
          <p:cNvPr id="10" name="CustomShape 10"/>
          <p:cNvSpPr/>
          <p:nvPr/>
        </p:nvSpPr>
        <p:spPr>
          <a:xfrm>
            <a:off x="-2520" y="6272640"/>
            <a:ext cx="9141120" cy="637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3d3d3d"/>
                </a:solidFill>
                <a:latin typeface="Gill Sans MT"/>
              </a:rPr>
              <a:t>2.º nível da estrutura de tópicos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3.º nível da estrutura de tópicos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4.º nível da estrutura de tópicos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5.º nível da estrutura de tópicos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6.º nível da estrutura de tópicos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7.º nível da estrutura de tópicos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4"/>
          <p:cNvSpPr/>
          <p:nvPr/>
        </p:nvSpPr>
        <p:spPr>
          <a:xfrm>
            <a:off x="0" y="6273360"/>
            <a:ext cx="9143640" cy="655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5"/>
          <p:cNvSpPr/>
          <p:nvPr/>
        </p:nvSpPr>
        <p:spPr>
          <a:xfrm>
            <a:off x="448200" y="599760"/>
            <a:ext cx="8238240" cy="817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6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3600" spc="-1" strike="noStrike">
                <a:solidFill>
                  <a:srgbClr val="3d3d3d"/>
                </a:solidFill>
                <a:latin typeface="Gill Sans MT"/>
              </a:rPr>
              <a:t>Edit Master text styles</a:t>
            </a:r>
            <a:endParaRPr b="0" lang="en-US" sz="36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Second level</a:t>
            </a:r>
            <a:endParaRPr b="0" lang="en-US" sz="3200" spc="-1" strike="noStrike">
              <a:solidFill>
                <a:srgbClr val="3d3d3d"/>
              </a:solidFill>
              <a:latin typeface="Gill Sans MT"/>
            </a:endParaRPr>
          </a:p>
          <a:p>
            <a:pPr lvl="2" marL="900000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800" spc="-1" strike="noStrike">
                <a:solidFill>
                  <a:srgbClr val="3d3d3d"/>
                </a:solidFill>
                <a:latin typeface="Gill Sans MT"/>
              </a:rPr>
              <a:t>Third level</a:t>
            </a:r>
            <a:endParaRPr b="0" lang="en-US" sz="2800" spc="-1" strike="noStrike">
              <a:solidFill>
                <a:srgbClr val="3d3d3d"/>
              </a:solidFill>
              <a:latin typeface="Gill Sans MT"/>
            </a:endParaRPr>
          </a:p>
          <a:p>
            <a:pPr lvl="3" marL="1242000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Fourth level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  <a:p>
            <a:pPr lvl="4" marL="1602000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Fifth level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25A03DEE-770A-4AFB-92AD-FAA86865A7D3}" type="datetime1">
              <a:rPr b="0" lang="pt-BR" sz="1800" spc="-1" strike="noStrike">
                <a:solidFill>
                  <a:srgbClr val="537ed0"/>
                </a:solidFill>
                <a:latin typeface="Gill Sans MT"/>
              </a:rPr>
              <a:t>28/08/2018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56" name="PlaceHolder 9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(Last Edit 6/11/2018)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57" name="PlaceHolder 10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034FEADA-61EB-44F9-ADCB-711FF19DC3DC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welserver.com/WEL1003" TargetMode="Externa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facebook.com/NeXTGEN3659" TargetMode="External"/><Relationship Id="rId2" Type="http://schemas.openxmlformats.org/officeDocument/2006/relationships/hyperlink" Target="https://www.facebook.com/PhoenixFLL/" TargetMode="External"/><Relationship Id="rId3" Type="http://schemas.openxmlformats.org/officeDocument/2006/relationships/hyperlink" Target="http://www.ev3lesssons.com/" TargetMode="External"/><Relationship Id="rId4" Type="http://schemas.openxmlformats.org/officeDocument/2006/relationships/hyperlink" Target="http://www.flltutorials.com/" TargetMode="External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www.fish3d.biz/" TargetMode="Externa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dschool.stanford.edu/" TargetMode="External"/><Relationship Id="rId2" Type="http://schemas.openxmlformats.org/officeDocument/2006/relationships/image" Target="../media/image3.t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t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ttWhK-NO4g8" TargetMode="External"/><Relationship Id="rId2" Type="http://schemas.openxmlformats.org/officeDocument/2006/relationships/hyperlink" Target="https://www.youtube.com/watch?v=W1h5L_0rFz8" TargetMode="External"/><Relationship Id="rId3" Type="http://schemas.openxmlformats.org/officeDocument/2006/relationships/image" Target="../media/image6.tif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k_9Q-KDSb9o" TargetMode="External"/><Relationship Id="rId2" Type="http://schemas.openxmlformats.org/officeDocument/2006/relationships/image" Target="../media/image7.tif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81040" y="3936600"/>
            <a:ext cx="7989480" cy="10328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Desonvolvendo a solução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81040" y="5175720"/>
            <a:ext cx="7989480" cy="59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b="0" lang="pt-BR" sz="1600" spc="-1" strike="noStrike" cap="all">
                <a:solidFill>
                  <a:srgbClr val="ffffff"/>
                </a:solidFill>
                <a:latin typeface="Gill Sans MT"/>
              </a:rPr>
              <a:t>By Team 3659 NeXt Gen &amp; Team Phoenix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b="0" lang="pt-BR" sz="1600" spc="-1" strike="noStrike" cap="all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b="0" lang="pt-BR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Qual é a inovação?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241560" y="1940040"/>
            <a:ext cx="8681040" cy="787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01240">
              <a:lnSpc>
                <a:spcPct val="15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Se a sua solução ainda não existe, você está pronto para o próximo passo.</a:t>
            </a:r>
            <a:endParaRPr b="0" lang="en-US" sz="2100" spc="-1" strike="noStrike">
              <a:solidFill>
                <a:srgbClr val="3d3d3d"/>
              </a:solidFill>
              <a:latin typeface="Gill Sans MT"/>
            </a:endParaRPr>
          </a:p>
          <a:p>
            <a:pPr marL="2012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</a:pPr>
            <a:endParaRPr b="0" lang="en-US" sz="2100" spc="-1" strike="noStrike">
              <a:solidFill>
                <a:srgbClr val="3d3d3d"/>
              </a:solidFill>
              <a:latin typeface="Gill Sans MT"/>
            </a:endParaRPr>
          </a:p>
          <a:p>
            <a:pPr marL="2012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</a:pPr>
            <a:endParaRPr b="0" lang="en-US" sz="21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en-US" sz="21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8613FCFB-5373-40B6-BC9F-EAC4C344F99B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1115640" y="2566080"/>
            <a:ext cx="1964520" cy="728640"/>
          </a:xfrm>
          <a:prstGeom prst="rect">
            <a:avLst/>
          </a:prstGeom>
          <a:solidFill>
            <a:srgbClr val="034a8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Gill Sans MT"/>
              </a:rPr>
              <a:t>Inovação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464040" y="3458880"/>
            <a:ext cx="3508920" cy="245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Liste pelo menos três coisas que tornam a solução inovadora.</a:t>
            </a:r>
            <a:endParaRPr b="0" lang="pt-BR" sz="1600" spc="-1" strike="noStrike">
              <a:latin typeface="Arial"/>
            </a:endParaRPr>
          </a:p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Em outras palavras, o que faz a solução ser </a:t>
            </a:r>
            <a:r>
              <a:rPr b="0" i="1" lang="pt-BR" sz="1600" spc="-1" strike="noStrike">
                <a:solidFill>
                  <a:srgbClr val="404040"/>
                </a:solidFill>
                <a:latin typeface="Gill Sans MT"/>
              </a:rPr>
              <a:t>da equipe?</a:t>
            </a: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 O que faz ela ser melhor do que outras já existentes?</a:t>
            </a:r>
            <a:endParaRPr b="0" lang="pt-BR" sz="1600" spc="-1" strike="noStrike">
              <a:latin typeface="Arial"/>
            </a:endParaRPr>
          </a:p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b="0" lang="pt-BR" sz="1200" spc="-1" strike="noStrike">
                <a:solidFill>
                  <a:srgbClr val="404040"/>
                </a:solidFill>
                <a:latin typeface="Gill Sans MT"/>
              </a:rPr>
              <a:t>Exemplo: Sua inovação pode ser mais barata, fácil de fazer e oferecer mais funções do que uma já existente.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464040" y="2664360"/>
            <a:ext cx="469080" cy="532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4cf39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1" name="Picture 11" descr=""/>
          <p:cNvPicPr/>
          <p:nvPr/>
        </p:nvPicPr>
        <p:blipFill>
          <a:blip r:embed="rId1"/>
          <a:stretch/>
        </p:blipFill>
        <p:spPr>
          <a:xfrm>
            <a:off x="4573080" y="2463480"/>
            <a:ext cx="3954600" cy="3005280"/>
          </a:xfrm>
          <a:prstGeom prst="rect">
            <a:avLst/>
          </a:prstGeom>
          <a:ln>
            <a:noFill/>
          </a:ln>
        </p:spPr>
      </p:pic>
      <p:sp>
        <p:nvSpPr>
          <p:cNvPr id="162" name="TextShape 7"/>
          <p:cNvSpPr txBox="1"/>
          <p:nvPr/>
        </p:nvSpPr>
        <p:spPr>
          <a:xfrm>
            <a:off x="581040" y="638892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Modele, compartilhe, Teste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241560" y="1940040"/>
            <a:ext cx="8681040" cy="787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012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marL="2012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A269CF5F-D745-4AB2-BF56-32E8498D85C3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732600" y="1998720"/>
            <a:ext cx="1964520" cy="728640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Gill Sans MT"/>
              </a:rPr>
              <a:t>Modelo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254160" y="2905920"/>
            <a:ext cx="2921400" cy="17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Protótipos não são exigidos na FIRST LEGO League. Entretanto, um modelo pode ser útil. Algumas equipes fazem modelos de LEGO, desenhos ou maquetes de papelão.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3654000" y="1998720"/>
            <a:ext cx="1964520" cy="728640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Gill Sans MT"/>
              </a:rPr>
              <a:t>Compartilhe/Teste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9" name="CustomShape 7"/>
          <p:cNvSpPr/>
          <p:nvPr/>
        </p:nvSpPr>
        <p:spPr>
          <a:xfrm>
            <a:off x="3190320" y="2905920"/>
            <a:ext cx="2857320" cy="27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Se você tiver uma solução que pode ser testada, pode ser uma boa ideia que façam isso.</a:t>
            </a:r>
            <a:endParaRPr b="0" lang="pt-BR" sz="1600" spc="-1" strike="noStrike">
              <a:latin typeface="Arial"/>
            </a:endParaRPr>
          </a:p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Se você não pode testar a solução, considere compartilhar sua sokução com um profissional que possa ajudar a dizer se funcionaria ou não.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70" name="CustomShape 8"/>
          <p:cNvSpPr/>
          <p:nvPr/>
        </p:nvSpPr>
        <p:spPr>
          <a:xfrm>
            <a:off x="2940840" y="2106360"/>
            <a:ext cx="469080" cy="532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4cf39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1" name="Picture 5" descr=""/>
          <p:cNvPicPr/>
          <p:nvPr/>
        </p:nvPicPr>
        <p:blipFill>
          <a:blip r:embed="rId1"/>
          <a:stretch/>
        </p:blipFill>
        <p:spPr>
          <a:xfrm>
            <a:off x="6109920" y="2404440"/>
            <a:ext cx="2767680" cy="2075400"/>
          </a:xfrm>
          <a:prstGeom prst="rect">
            <a:avLst/>
          </a:prstGeom>
          <a:ln>
            <a:noFill/>
          </a:ln>
        </p:spPr>
      </p:pic>
      <p:sp>
        <p:nvSpPr>
          <p:cNvPr id="172" name="TextShape 9"/>
          <p:cNvSpPr txBox="1"/>
          <p:nvPr/>
        </p:nvSpPr>
        <p:spPr>
          <a:xfrm>
            <a:off x="581040" y="638892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173" name="TextShape 10"/>
          <p:cNvSpPr txBox="1"/>
          <p:nvPr/>
        </p:nvSpPr>
        <p:spPr>
          <a:xfrm>
            <a:off x="3384000" y="5688000"/>
            <a:ext cx="446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200" spc="-1" strike="noStrike">
                <a:solidFill>
                  <a:srgbClr val="404040"/>
                </a:solidFill>
                <a:latin typeface="Gill Sans MT"/>
              </a:rPr>
              <a:t>Exemplo: Seria muito difícil que testássemos nosso projeto da Nature’s Fury (um avião voando sobre um vulcão), ao invés disso, perguntamos a um profissional se funcionaria.</a:t>
            </a:r>
            <a:endParaRPr b="0" lang="pt-BR" sz="1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81040" y="687600"/>
            <a:ext cx="7989480" cy="668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Modelos e protótipos ajudam a desenvolver a solução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448200" y="1505520"/>
            <a:ext cx="44474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lvl="1" marL="630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Faça um protótipo da solução se possível. Não precisa ser na “escala máxima”. 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Apresente a solução e o protótipo para profissionais, para receber </a:t>
            </a: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feedback </a:t>
            </a: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e saber o que melhorar.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Debatam como equipe o </a:t>
            </a: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feedback </a:t>
            </a: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dado pelos profissionais. Pesquisem as sugestões</a:t>
            </a: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.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Discuta como implementar seu </a:t>
            </a: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feedback </a:t>
            </a: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e porque isso faria a solução melhor.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Implemente o </a:t>
            </a: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feedback </a:t>
            </a: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dos profissionais criando um novo protótipo. Se possível, volte a falar com o profissional e compartilhe a nova versão.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E7193FAD-BCD1-4331-A73C-62AC29B36B04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177" name="Picture 6" descr=""/>
          <p:cNvPicPr/>
          <p:nvPr/>
        </p:nvPicPr>
        <p:blipFill>
          <a:blip r:embed="rId1"/>
          <a:stretch/>
        </p:blipFill>
        <p:spPr>
          <a:xfrm rot="5400000">
            <a:off x="7387200" y="2345400"/>
            <a:ext cx="1819440" cy="1023480"/>
          </a:xfrm>
          <a:prstGeom prst="rect">
            <a:avLst/>
          </a:prstGeom>
          <a:ln>
            <a:noFill/>
          </a:ln>
        </p:spPr>
      </p:pic>
      <p:pic>
        <p:nvPicPr>
          <p:cNvPr id="178" name="Picture 2" descr=""/>
          <p:cNvPicPr/>
          <p:nvPr/>
        </p:nvPicPr>
        <p:blipFill>
          <a:blip r:embed="rId2"/>
          <a:srcRect l="2125" t="-2" r="11824" b="4356"/>
          <a:stretch/>
        </p:blipFill>
        <p:spPr>
          <a:xfrm rot="5400000">
            <a:off x="4906800" y="2288160"/>
            <a:ext cx="1815480" cy="1134360"/>
          </a:xfrm>
          <a:prstGeom prst="rect">
            <a:avLst/>
          </a:prstGeom>
          <a:ln>
            <a:noFill/>
          </a:ln>
        </p:spPr>
      </p:pic>
      <p:pic>
        <p:nvPicPr>
          <p:cNvPr id="179" name="Picture 1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452" t="71361" r="68451" b="5799"/>
          <a:stretch/>
        </p:blipFill>
        <p:spPr>
          <a:xfrm>
            <a:off x="6512040" y="1947600"/>
            <a:ext cx="1143000" cy="1815480"/>
          </a:xfrm>
          <a:prstGeom prst="rect">
            <a:avLst/>
          </a:prstGeom>
          <a:ln>
            <a:noFill/>
          </a:ln>
        </p:spPr>
      </p:pic>
      <p:sp>
        <p:nvSpPr>
          <p:cNvPr id="180" name="TextShape 4"/>
          <p:cNvSpPr txBox="1"/>
          <p:nvPr/>
        </p:nvSpPr>
        <p:spPr>
          <a:xfrm>
            <a:off x="581040" y="638928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 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Testando a solução inovadora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241560" y="1845720"/>
            <a:ext cx="5701680" cy="4307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lvl="1" marL="630000" indent="-3056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900" spc="-1" strike="noStrike">
                <a:solidFill>
                  <a:srgbClr val="3d3d3d"/>
                </a:solidFill>
                <a:latin typeface="Gill Sans MT"/>
              </a:rPr>
              <a:t>Se você estiver trabalhando em um protótipo que funciona, é bom testar antes.</a:t>
            </a:r>
            <a:endParaRPr b="0" lang="en-US" sz="19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900" spc="-1" strike="noStrike">
                <a:solidFill>
                  <a:srgbClr val="3d3d3d"/>
                </a:solidFill>
                <a:latin typeface="Gill Sans MT"/>
              </a:rPr>
              <a:t>Se a equipe notar que a solução não está funcionando, debatam porque não está funcionando. Discutam o que pode se melhorar para que funcione.</a:t>
            </a:r>
            <a:endParaRPr b="0" lang="en-US" sz="19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900" spc="-1" strike="noStrike">
                <a:solidFill>
                  <a:srgbClr val="3d3d3d"/>
                </a:solidFill>
                <a:latin typeface="Gill Sans MT"/>
              </a:rPr>
              <a:t>Faça melhorias no protótipo e documente as mudanças.</a:t>
            </a:r>
            <a:endParaRPr b="0" lang="en-US" sz="19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50000"/>
              </a:lnSpc>
              <a:spcBef>
                <a:spcPts val="38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900" spc="-1" strike="noStrike">
                <a:solidFill>
                  <a:srgbClr val="3d3d3d"/>
                </a:solidFill>
                <a:latin typeface="Gill Sans MT"/>
              </a:rPr>
              <a:t>Teste a solução novamente. Se funcionar, debatam porque funcionou.</a:t>
            </a:r>
            <a:endParaRPr b="0" lang="en-US" sz="1900" spc="-1" strike="noStrike">
              <a:solidFill>
                <a:srgbClr val="3d3d3d"/>
              </a:solidFill>
              <a:latin typeface="Gill Sans MT"/>
            </a:endParaRPr>
          </a:p>
          <a:p>
            <a:endParaRPr b="0" lang="en-US" sz="1900" spc="-1" strike="noStrike">
              <a:solidFill>
                <a:srgbClr val="3d3d3d"/>
              </a:solidFill>
              <a:latin typeface="Gill Sans MT"/>
            </a:endParaRPr>
          </a:p>
          <a:p>
            <a:pPr marL="201240">
              <a:lnSpc>
                <a:spcPct val="150000"/>
              </a:lnSpc>
              <a:spcBef>
                <a:spcPts val="300"/>
              </a:spcBef>
              <a:spcAft>
                <a:spcPts val="601"/>
              </a:spcAft>
            </a:pPr>
            <a:r>
              <a:rPr b="1" lang="en-US" sz="1500" spc="-1" strike="noStrike">
                <a:solidFill>
                  <a:srgbClr val="3d3d3d"/>
                </a:solidFill>
                <a:latin typeface="Gill Sans MT"/>
              </a:rPr>
              <a:t>Exemplo: </a:t>
            </a:r>
            <a:r>
              <a:rPr b="0" lang="en-US" sz="1500" spc="-1" strike="noStrike">
                <a:solidFill>
                  <a:srgbClr val="3d3d3d"/>
                </a:solidFill>
                <a:latin typeface="Gill Sans MT"/>
              </a:rPr>
              <a:t>Nós documentamos nossos dados dos testes em um site, que monitorava diversas colméias. Você pode ver os testes no site: </a:t>
            </a:r>
            <a:r>
              <a:rPr b="0" lang="en-US" sz="1500" spc="-1" strike="noStrike" u="sng">
                <a:solidFill>
                  <a:srgbClr val="828282"/>
                </a:solidFill>
                <a:uFillTx/>
                <a:latin typeface="Gill Sans MT"/>
                <a:hlinkClick r:id="rId1"/>
              </a:rPr>
              <a:t>http://Welserver.com/WEL1003</a:t>
            </a:r>
            <a:endParaRPr b="0" lang="en-US" sz="15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en-US" sz="15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D0ED98C8-8E0F-49D5-A64E-732D8DC90029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184" name="Picture 6" descr=""/>
          <p:cNvPicPr/>
          <p:nvPr/>
        </p:nvPicPr>
        <p:blipFill>
          <a:blip r:embed="rId2"/>
          <a:stretch/>
        </p:blipFill>
        <p:spPr>
          <a:xfrm>
            <a:off x="6071400" y="2108520"/>
            <a:ext cx="2707200" cy="1522800"/>
          </a:xfrm>
          <a:prstGeom prst="rect">
            <a:avLst/>
          </a:prstGeom>
          <a:ln>
            <a:noFill/>
          </a:ln>
        </p:spPr>
      </p:pic>
      <p:sp>
        <p:nvSpPr>
          <p:cNvPr id="185" name="TextShape 4"/>
          <p:cNvSpPr txBox="1"/>
          <p:nvPr/>
        </p:nvSpPr>
        <p:spPr>
          <a:xfrm>
            <a:off x="581040" y="638964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Créditos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Essa lição foi escrita pelo Team 3659 NeXT GEN e Team Phoenix, com edições dos Sehan Brothers.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Você pode entrar em contato com as equipes através destes sites:</a:t>
            </a:r>
            <a:br/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NeXT GEN : </a:t>
            </a:r>
            <a:r>
              <a:rPr b="0" lang="en-US" sz="1800" spc="-1" strike="noStrike" u="sng">
                <a:solidFill>
                  <a:srgbClr val="828282"/>
                </a:solidFill>
                <a:uFillTx/>
                <a:latin typeface="Gill Sans MT"/>
                <a:hlinkClick r:id="rId1"/>
              </a:rPr>
              <a:t>https://www.facebook.com/NeXTGEN3659</a:t>
            </a:r>
            <a:br/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Team Phoenix: </a:t>
            </a:r>
            <a:r>
              <a:rPr b="0" lang="en-US" sz="1800" spc="-1" strike="noStrike" u="sng">
                <a:solidFill>
                  <a:srgbClr val="828282"/>
                </a:solidFill>
                <a:uFillTx/>
                <a:latin typeface="Gill Sans MT"/>
                <a:hlinkClick r:id="rId2"/>
              </a:rPr>
              <a:t>https://www.facebook.com/PhoenixFLL/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Mais lições disponíveis nos sites </a:t>
            </a:r>
            <a:r>
              <a:rPr b="0" lang="en-US" sz="1800" spc="-1" strike="noStrike" u="sng">
                <a:solidFill>
                  <a:srgbClr val="828282"/>
                </a:solidFill>
                <a:uFillTx/>
                <a:latin typeface="Gill Sans MT"/>
                <a:hlinkClick r:id="rId3"/>
              </a:rPr>
              <a:t>www.ev3lesssons.com</a:t>
            </a: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 e </a:t>
            </a:r>
            <a:r>
              <a:rPr b="0" lang="en-US" sz="1800" spc="-1" strike="noStrike" u="sng">
                <a:solidFill>
                  <a:srgbClr val="828282"/>
                </a:solidFill>
                <a:uFillTx/>
                <a:latin typeface="Gill Sans MT"/>
                <a:hlinkClick r:id="rId4"/>
              </a:rPr>
              <a:t>www.flltutorials.com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Traduzido por Equipe Sunrise, de Santa Catarina, Brasil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12FF4589-174F-494D-8463-BE9BDD1A1E60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189" name="Picture 5" descr=""/>
          <p:cNvPicPr/>
          <p:nvPr/>
        </p:nvPicPr>
        <p:blipFill>
          <a:blip r:embed="rId5"/>
          <a:srcRect l="9379" t="11605" r="9182" b="11466"/>
          <a:stretch/>
        </p:blipFill>
        <p:spPr>
          <a:xfrm>
            <a:off x="1286640" y="4536000"/>
            <a:ext cx="6630120" cy="1605240"/>
          </a:xfrm>
          <a:prstGeom prst="rect">
            <a:avLst/>
          </a:prstGeom>
          <a:ln>
            <a:noFill/>
          </a:ln>
        </p:spPr>
      </p:pic>
      <p:sp>
        <p:nvSpPr>
          <p:cNvPr id="190" name="TextShape 4"/>
          <p:cNvSpPr txBox="1"/>
          <p:nvPr/>
        </p:nvSpPr>
        <p:spPr>
          <a:xfrm>
            <a:off x="581040" y="638964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Sobre os autores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220680" y="1503720"/>
            <a:ext cx="4331160" cy="43182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lvl="1" marL="630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 </a:t>
            </a: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Team Phoenix, equipe de FLL, de Lafayette, Louisiana.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Eles participaram de diversos campeonatos internacionais, e se colocaram no runner-up no Global Innovation Award 2017, em Washington D.C.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Eles amam inventar, se divertir e se comunicar com a comunidade.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Você pode ver mais em </a:t>
            </a:r>
            <a:r>
              <a:rPr b="0" lang="en-US" sz="1800" spc="-1" strike="noStrike" u="sng">
                <a:solidFill>
                  <a:srgbClr val="828282"/>
                </a:solidFill>
                <a:uFillTx/>
                <a:latin typeface="Gill Sans MT"/>
                <a:hlinkClick r:id="rId1"/>
              </a:rPr>
              <a:t>https://www.fish3d.biz/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04" name="TextShape 3"/>
          <p:cNvSpPr txBox="1"/>
          <p:nvPr/>
        </p:nvSpPr>
        <p:spPr>
          <a:xfrm>
            <a:off x="581040" y="638784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105" name="TextShape 4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DE58C939-AA1D-497B-80BE-1765FB28E956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4552200" y="1571040"/>
            <a:ext cx="4331160" cy="30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/>
          <a:p>
            <a:pPr lvl="1" marL="630000" indent="-305640">
              <a:lnSpc>
                <a:spcPct val="8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NeXT GEN é uma equipe de 13 anos de ensino médio, de Garrett County, Maryland</a:t>
            </a:r>
            <a:endParaRPr b="0" lang="pt-BR" sz="1600" spc="-1" strike="noStrike">
              <a:latin typeface="Arial"/>
            </a:endParaRPr>
          </a:p>
          <a:p>
            <a:pPr lvl="1" marL="630000" indent="-305640">
              <a:lnSpc>
                <a:spcPct val="8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Ganhamos em primeiro lugar no 2013 Global Innovation Award (GIA) pelo Gramma Jamma</a:t>
            </a:r>
            <a:endParaRPr b="0" lang="pt-BR" sz="1600" spc="-1" strike="noStrike">
              <a:latin typeface="Arial"/>
            </a:endParaRPr>
          </a:p>
          <a:p>
            <a:pPr lvl="1" marL="630000" indent="-305640">
              <a:lnSpc>
                <a:spcPct val="8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Estivemos nós top 20 GIA semifinalistas em 2017 por solução inovadora, o BeeHaven</a:t>
            </a:r>
            <a:endParaRPr b="0" lang="pt-BR" sz="1600" spc="-1" strike="noStrike">
              <a:latin typeface="Arial"/>
            </a:endParaRPr>
          </a:p>
          <a:p>
            <a:pPr lvl="1" marL="630000" indent="-305640">
              <a:lnSpc>
                <a:spcPct val="8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Mais recentemente, ganhamos em primeiro por Solução Inovadora em Mountain State Invitational em 2017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07" name="Picture 8" descr=""/>
          <p:cNvPicPr/>
          <p:nvPr/>
        </p:nvPicPr>
        <p:blipFill>
          <a:blip r:embed="rId2"/>
          <a:srcRect l="10787" t="10394" r="4617" b="33739"/>
          <a:stretch/>
        </p:blipFill>
        <p:spPr>
          <a:xfrm>
            <a:off x="5198400" y="4666320"/>
            <a:ext cx="3341520" cy="124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Primeiros passos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241560" y="1737360"/>
            <a:ext cx="8358120" cy="4131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0600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Se a equipe encontrou o tópico e todos estão “e agora?” É aqui que se aplica o </a:t>
            </a:r>
            <a:r>
              <a:rPr b="0" i="1" lang="en-US" sz="2000" spc="-1" strike="noStrike">
                <a:solidFill>
                  <a:srgbClr val="3d3d3d"/>
                </a:solidFill>
                <a:latin typeface="Gill Sans MT"/>
              </a:rPr>
              <a:t>design thinking </a:t>
            </a: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na situação.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i="1" lang="en-US" sz="2000" spc="-1" strike="noStrike">
                <a:solidFill>
                  <a:srgbClr val="3d3d3d"/>
                </a:solidFill>
                <a:latin typeface="Gill Sans MT"/>
              </a:rPr>
              <a:t>Design thinking</a:t>
            </a: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 resolve os problemas de criatividade. Nós seguimos o processo desenvolvido pela </a:t>
            </a:r>
            <a:r>
              <a:rPr b="0" lang="en-US" sz="2000" spc="-1" strike="noStrike" u="sng">
                <a:solidFill>
                  <a:srgbClr val="828282"/>
                </a:solidFill>
                <a:uFillTx/>
                <a:latin typeface="Gill Sans MT"/>
                <a:hlinkClick r:id="rId1"/>
              </a:rPr>
              <a:t>Stanford d.School</a:t>
            </a: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. 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051F0B06-C546-4829-A0DF-5346214632BE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111" name="Picture 5" descr=""/>
          <p:cNvPicPr/>
          <p:nvPr/>
        </p:nvPicPr>
        <p:blipFill>
          <a:blip r:embed="rId2"/>
          <a:stretch/>
        </p:blipFill>
        <p:spPr>
          <a:xfrm>
            <a:off x="1106640" y="3306600"/>
            <a:ext cx="6933240" cy="2857320"/>
          </a:xfrm>
          <a:prstGeom prst="rect">
            <a:avLst/>
          </a:prstGeom>
          <a:ln>
            <a:noFill/>
          </a:ln>
        </p:spPr>
      </p:pic>
      <p:sp>
        <p:nvSpPr>
          <p:cNvPr id="112" name="TextShape 4"/>
          <p:cNvSpPr txBox="1"/>
          <p:nvPr/>
        </p:nvSpPr>
        <p:spPr>
          <a:xfrm>
            <a:off x="581040" y="638820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Empatize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48A2B1F3-3A8D-4E5D-A03D-05931B0E3958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596520" y="1950120"/>
            <a:ext cx="7573320" cy="344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Para criar inovações significativas, você precisa conhecer os seus clientes e se importar com as suas vidas.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1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Como empatizar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Aprenda tudo que puder sobre o usuário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Veja o usuário e sua vida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Converse com ele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latin typeface="Arial"/>
            </a:endParaRPr>
          </a:p>
        </p:txBody>
      </p:sp>
      <p:pic>
        <p:nvPicPr>
          <p:cNvPr id="116" name="Picture 7" descr=""/>
          <p:cNvPicPr/>
          <p:nvPr/>
        </p:nvPicPr>
        <p:blipFill>
          <a:blip r:embed="rId1"/>
          <a:stretch/>
        </p:blipFill>
        <p:spPr>
          <a:xfrm>
            <a:off x="5919480" y="2880360"/>
            <a:ext cx="2369160" cy="2201400"/>
          </a:xfrm>
          <a:prstGeom prst="rect">
            <a:avLst/>
          </a:prstGeom>
          <a:ln>
            <a:noFill/>
          </a:ln>
        </p:spPr>
      </p:pic>
      <p:sp>
        <p:nvSpPr>
          <p:cNvPr id="117" name="CustomShape 4"/>
          <p:cNvSpPr/>
          <p:nvPr/>
        </p:nvSpPr>
        <p:spPr>
          <a:xfrm>
            <a:off x="4678560" y="90360"/>
            <a:ext cx="4402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ff0000"/>
                </a:solidFill>
                <a:latin typeface="Calibri"/>
                <a:ea typeface="Calibri"/>
              </a:rPr>
              <a:t>Empatize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 - Defina - Idealize - Prototipe - Teste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8" name="TextShape 5"/>
          <p:cNvSpPr txBox="1"/>
          <p:nvPr/>
        </p:nvSpPr>
        <p:spPr>
          <a:xfrm>
            <a:off x="581040" y="638856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Defina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2CA8F605-3DD3-49CF-B418-3FC2F9845838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596520" y="1950120"/>
            <a:ext cx="7573320" cy="38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2400" spc="-1" strike="noStrike">
                <a:solidFill>
                  <a:srgbClr val="000000"/>
                </a:solidFill>
                <a:latin typeface="Gill Sans MT"/>
              </a:rPr>
              <a:t>Enquadrar o problema certo é o único jeito de criar a solução certa.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1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Como definir</a:t>
            </a:r>
            <a:endParaRPr b="0" lang="pt-BR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Baseado na empatia, o que te </a:t>
            </a:r>
            <a:endParaRPr b="0" lang="pt-BR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surpreendeu?</a:t>
            </a:r>
            <a:endParaRPr b="0" lang="pt-BR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Escreva claramente o problema que </a:t>
            </a:r>
            <a:endParaRPr b="0" lang="pt-BR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estão tentando resolver.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endParaRPr b="0" lang="pt-BR" sz="2400" spc="-1" strike="noStrike">
              <a:latin typeface="Arial"/>
            </a:endParaRPr>
          </a:p>
        </p:txBody>
      </p:sp>
      <p:pic>
        <p:nvPicPr>
          <p:cNvPr id="122" name="Picture 2" descr=""/>
          <p:cNvPicPr/>
          <p:nvPr/>
        </p:nvPicPr>
        <p:blipFill>
          <a:blip r:embed="rId1"/>
          <a:stretch/>
        </p:blipFill>
        <p:spPr>
          <a:xfrm>
            <a:off x="6076440" y="2987280"/>
            <a:ext cx="2332800" cy="220320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>
            <a:off x="4679280" y="90360"/>
            <a:ext cx="4401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Empatize - </a:t>
            </a:r>
            <a:r>
              <a:rPr b="1" lang="pt-BR" sz="1800" spc="-1" strike="noStrike">
                <a:solidFill>
                  <a:srgbClr val="ff0000"/>
                </a:solidFill>
                <a:latin typeface="Calibri"/>
                <a:ea typeface="Calibri"/>
              </a:rPr>
              <a:t>Defina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 - Idealize - Prototipe - Teste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4" name="TextShape 5"/>
          <p:cNvSpPr txBox="1"/>
          <p:nvPr/>
        </p:nvSpPr>
        <p:spPr>
          <a:xfrm>
            <a:off x="581040" y="638856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Idealize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701A3848-7C12-4B41-95A8-50E9B9088C72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596520" y="1950120"/>
            <a:ext cx="7573320" cy="40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2400" spc="-1" strike="noStrike">
                <a:solidFill>
                  <a:srgbClr val="000000"/>
                </a:solidFill>
                <a:latin typeface="Gill Sans MT"/>
              </a:rPr>
              <a:t>Não é sobre ter a ideia “certa”, é sobre gerar as mais variadas possibilidades.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1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Como idealizar?</a:t>
            </a:r>
            <a:endParaRPr b="0" lang="pt-BR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Quanto mais ideias, melhor</a:t>
            </a:r>
            <a:endParaRPr b="0" lang="pt-BR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Não rejeitem ideias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1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Vídeos úteis</a:t>
            </a:r>
            <a:endParaRPr b="0" lang="pt-B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200" spc="-1" strike="noStrike" u="sng">
                <a:solidFill>
                  <a:srgbClr val="828282"/>
                </a:solidFill>
                <a:uFillTx/>
                <a:latin typeface="Calibri"/>
                <a:ea typeface="Calibri"/>
                <a:hlinkClick r:id="rId1"/>
              </a:rPr>
              <a:t>How not to brainstorm!</a:t>
            </a:r>
            <a:endParaRPr b="0" lang="pt-B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200" spc="-1" strike="noStrike" u="sng">
                <a:solidFill>
                  <a:srgbClr val="828282"/>
                </a:solidFill>
                <a:uFillTx/>
                <a:latin typeface="Calibri"/>
                <a:ea typeface="Calibri"/>
                <a:hlinkClick r:id="rId2"/>
              </a:rPr>
              <a:t>Brainstorming Rules</a:t>
            </a:r>
            <a:br/>
            <a:r>
              <a:rPr b="0" lang="pt-BR" sz="3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28" name="Picture 5" descr=""/>
          <p:cNvPicPr/>
          <p:nvPr/>
        </p:nvPicPr>
        <p:blipFill>
          <a:blip r:embed="rId3"/>
          <a:stretch/>
        </p:blipFill>
        <p:spPr>
          <a:xfrm>
            <a:off x="6122520" y="2890440"/>
            <a:ext cx="2286360" cy="2168640"/>
          </a:xfrm>
          <a:prstGeom prst="rect">
            <a:avLst/>
          </a:prstGeom>
          <a:ln>
            <a:noFill/>
          </a:ln>
        </p:spPr>
      </p:pic>
      <p:sp>
        <p:nvSpPr>
          <p:cNvPr id="129" name="CustomShape 4"/>
          <p:cNvSpPr/>
          <p:nvPr/>
        </p:nvSpPr>
        <p:spPr>
          <a:xfrm>
            <a:off x="4678200" y="90360"/>
            <a:ext cx="4405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Empatize - Defina - </a:t>
            </a:r>
            <a:r>
              <a:rPr b="1" lang="pt-BR" sz="1800" spc="-1" strike="noStrike">
                <a:solidFill>
                  <a:srgbClr val="ff0000"/>
                </a:solidFill>
                <a:latin typeface="Calibri"/>
                <a:ea typeface="Calibri"/>
              </a:rPr>
              <a:t>Idealize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 - Prototipe - Teste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0" name="TextShape 5"/>
          <p:cNvSpPr txBox="1"/>
          <p:nvPr/>
        </p:nvSpPr>
        <p:spPr>
          <a:xfrm>
            <a:off x="581040" y="638856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Prototipe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43FC22C6-2DF7-41EC-B746-F2E44755ECB5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596520" y="1950120"/>
            <a:ext cx="7573320" cy="33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2400" spc="-1" strike="noStrike">
                <a:solidFill>
                  <a:srgbClr val="000000"/>
                </a:solidFill>
                <a:latin typeface="Gill Sans MT"/>
              </a:rPr>
              <a:t>Construa para pensar e teste para saber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1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Como prototipar</a:t>
            </a:r>
            <a:endParaRPr b="0" lang="pt-BR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Comece construindo</a:t>
            </a:r>
            <a:endParaRPr b="0" lang="pt-BR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Construa com materiais simples</a:t>
            </a:r>
            <a:endParaRPr b="0" lang="pt-BR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latin typeface="Calibri"/>
                <a:ea typeface="Calibri"/>
              </a:rPr>
              <a:t>Video útil</a:t>
            </a:r>
            <a:endParaRPr b="0" lang="pt-BR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200" spc="-1" strike="noStrike" u="sng">
                <a:solidFill>
                  <a:srgbClr val="828282"/>
                </a:solidFill>
                <a:uFillTx/>
                <a:latin typeface="Calibri"/>
                <a:ea typeface="Calibri"/>
                <a:hlinkClick r:id="rId1"/>
              </a:rPr>
              <a:t>How to make a cardboard prototype</a:t>
            </a:r>
            <a:br/>
            <a:r>
              <a:rPr b="1" lang="pt-BR" sz="3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2"/>
          <a:stretch/>
        </p:blipFill>
        <p:spPr>
          <a:xfrm>
            <a:off x="6088680" y="2753280"/>
            <a:ext cx="2320200" cy="2271600"/>
          </a:xfrm>
          <a:prstGeom prst="rect">
            <a:avLst/>
          </a:prstGeom>
          <a:ln>
            <a:noFill/>
          </a:ln>
        </p:spPr>
      </p:pic>
      <p:sp>
        <p:nvSpPr>
          <p:cNvPr id="135" name="CustomShape 4"/>
          <p:cNvSpPr/>
          <p:nvPr/>
        </p:nvSpPr>
        <p:spPr>
          <a:xfrm>
            <a:off x="4676040" y="90360"/>
            <a:ext cx="4408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Empatize - Defina - Idealize - </a:t>
            </a:r>
            <a:r>
              <a:rPr b="1" lang="pt-BR" sz="1800" spc="-1" strike="noStrike">
                <a:solidFill>
                  <a:srgbClr val="ff0000"/>
                </a:solidFill>
                <a:latin typeface="Calibri"/>
                <a:ea typeface="Calibri"/>
              </a:rPr>
              <a:t>Prototipe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 - Teste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6" name="TextShape 5"/>
          <p:cNvSpPr txBox="1"/>
          <p:nvPr/>
        </p:nvSpPr>
        <p:spPr>
          <a:xfrm>
            <a:off x="581040" y="638892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Teste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E70FBCC4-4C4E-4406-A99E-E7315A8F90CE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596520" y="1950120"/>
            <a:ext cx="7573320" cy="30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pt-BR" sz="2400" spc="-1" strike="noStrike">
                <a:solidFill>
                  <a:srgbClr val="000000"/>
                </a:solidFill>
                <a:latin typeface="Gill Sans MT"/>
              </a:rPr>
              <a:t>Testar é uma oportunidade para conhecer sobre a sua solução e seu usuário.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1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Como testar</a:t>
            </a:r>
            <a:endParaRPr b="0" lang="pt-BR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Faça com que pessoas testem </a:t>
            </a:r>
            <a:endParaRPr b="0" lang="pt-BR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Gill Sans MT"/>
                <a:ea typeface="Calibri"/>
              </a:rPr>
              <a:t>o protótipo</a:t>
            </a:r>
            <a:br/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6188760" y="2719440"/>
            <a:ext cx="2220120" cy="1969560"/>
          </a:xfrm>
          <a:prstGeom prst="rect">
            <a:avLst/>
          </a:prstGeom>
          <a:ln>
            <a:noFill/>
          </a:ln>
        </p:spPr>
      </p:pic>
      <p:sp>
        <p:nvSpPr>
          <p:cNvPr id="141" name="CustomShape 4"/>
          <p:cNvSpPr/>
          <p:nvPr/>
        </p:nvSpPr>
        <p:spPr>
          <a:xfrm>
            <a:off x="4684320" y="90360"/>
            <a:ext cx="4392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Empatize - Defina - Idealize - Prototipe - </a:t>
            </a:r>
            <a:r>
              <a:rPr b="1" lang="pt-BR" sz="1800" spc="-1" strike="noStrike">
                <a:solidFill>
                  <a:srgbClr val="ff0000"/>
                </a:solidFill>
                <a:latin typeface="Calibri"/>
                <a:ea typeface="Calibri"/>
              </a:rPr>
              <a:t>Teste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2" name="TextShape 5"/>
          <p:cNvSpPr txBox="1"/>
          <p:nvPr/>
        </p:nvSpPr>
        <p:spPr>
          <a:xfrm>
            <a:off x="581040" y="638892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o Processo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259560" y="2968200"/>
            <a:ext cx="2680920" cy="2949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4590b8"/>
              </a:buClr>
              <a:buFont typeface="Calibri"/>
              <a:buChar char=" 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Seja bastante minucioso quando pesquisar na internet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4590b8"/>
              </a:buClr>
              <a:buFont typeface="Calibri"/>
              <a:buChar char=" 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Dica: Pense em maneiras diferentes de desenvolver a solução. 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4590b8"/>
              </a:buClr>
              <a:buFont typeface="Calibri"/>
              <a:buChar char=" 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Por exemplo, para nosso projeto, o BeeHaven, pesquisamos “bee hive covers”, “hive protectors”, “bee hive ventilation”, “hive wraps”, etc. 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45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8DEF46A8-3FAE-4F74-A35A-7C40A77F6ECF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663840" y="2111760"/>
            <a:ext cx="1964520" cy="728640"/>
          </a:xfrm>
          <a:prstGeom prst="rect">
            <a:avLst/>
          </a:prstGeom>
          <a:solidFill>
            <a:srgbClr val="034a8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Gill Sans MT"/>
              </a:rPr>
              <a:t>Soluções Existentes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3643560" y="2111760"/>
            <a:ext cx="1964520" cy="728640"/>
          </a:xfrm>
          <a:prstGeom prst="rect">
            <a:avLst/>
          </a:prstGeom>
          <a:solidFill>
            <a:srgbClr val="034a8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Gill Sans MT"/>
              </a:rPr>
              <a:t>Melhorias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6434280" y="2111760"/>
            <a:ext cx="1964520" cy="728640"/>
          </a:xfrm>
          <a:prstGeom prst="rect">
            <a:avLst/>
          </a:prstGeom>
          <a:solidFill>
            <a:srgbClr val="034a85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Gill Sans MT"/>
              </a:rPr>
              <a:t>Desenvolver Ideias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7"/>
          <p:cNvSpPr/>
          <p:nvPr/>
        </p:nvSpPr>
        <p:spPr>
          <a:xfrm>
            <a:off x="3114720" y="2918880"/>
            <a:ext cx="2873160" cy="335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>
            <a:normAutofit/>
          </a:bodyPr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Pense em uma solução que irá melhorar a resolução do problema com maior eficiência.</a:t>
            </a:r>
            <a:endParaRPr b="0" lang="pt-BR" sz="1600" spc="-1" strike="noStrike">
              <a:latin typeface="Arial"/>
            </a:endParaRPr>
          </a:p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Dica: Na FIRST LEGO League, a Solução Inovadora não tem que ser completamente nova. Pode se melhorar algo já existente.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50" name="CustomShape 8"/>
          <p:cNvSpPr/>
          <p:nvPr/>
        </p:nvSpPr>
        <p:spPr>
          <a:xfrm flipH="1" flipV="1" rot="16200000">
            <a:off x="4530240" y="-773640"/>
            <a:ext cx="360" cy="5769720"/>
          </a:xfrm>
          <a:prstGeom prst="bentConnector3">
            <a:avLst>
              <a:gd name="adj1" fmla="val 0"/>
            </a:avLst>
          </a:prstGeom>
          <a:noFill/>
          <a:ln>
            <a:solidFill>
              <a:srgbClr val="652c9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9"/>
          <p:cNvSpPr/>
          <p:nvPr/>
        </p:nvSpPr>
        <p:spPr>
          <a:xfrm>
            <a:off x="6054120" y="2938320"/>
            <a:ext cx="2724480" cy="27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A cada encontro via Google Drive, compartilhe ideias como equipe para desenvolver uma solução bem fundamentada.</a:t>
            </a:r>
            <a:endParaRPr b="0" lang="pt-BR" sz="1600" spc="-1" strike="noStrike">
              <a:latin typeface="Arial"/>
            </a:endParaRPr>
          </a:p>
          <a:p>
            <a:pPr lvl="1"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a3260"/>
              </a:buClr>
              <a:buFont typeface="Calibri"/>
              <a:buChar char=" "/>
            </a:pPr>
            <a:r>
              <a:rPr b="0" lang="pt-BR" sz="1600" spc="-1" strike="noStrike">
                <a:solidFill>
                  <a:srgbClr val="404040"/>
                </a:solidFill>
                <a:latin typeface="Gill Sans MT"/>
              </a:rPr>
              <a:t>Conforme a equipe desenvolve a solução, volte a pesquisar e verifique se já não existe uma solução. 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52" name="CustomShape 10"/>
          <p:cNvSpPr/>
          <p:nvPr/>
        </p:nvSpPr>
        <p:spPr>
          <a:xfrm>
            <a:off x="2901240" y="2224440"/>
            <a:ext cx="469080" cy="532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4cf39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1"/>
          <p:cNvSpPr/>
          <p:nvPr/>
        </p:nvSpPr>
        <p:spPr>
          <a:xfrm>
            <a:off x="5819400" y="2189520"/>
            <a:ext cx="469080" cy="532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4cf39"/>
          </a:solidFill>
          <a:ln>
            <a:solidFill>
              <a:srgbClr val="652c9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TextShape 12"/>
          <p:cNvSpPr txBox="1"/>
          <p:nvPr/>
        </p:nvSpPr>
        <p:spPr>
          <a:xfrm>
            <a:off x="581040" y="6388920"/>
            <a:ext cx="575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© 2018, FLL Tutorials (Última edição em 28/08/2018)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257</TotalTime>
  <Application>LibreOffice/6.0.2.1$Windows_X86_64 LibreOffice_project/f7f06a8f319e4b62f9bc5095aa112a65d2f3ac89</Application>
  <Words>1075</Words>
  <Paragraphs>124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2017-08-13T17:46:18Z</dcterms:created>
  <dc:creator>Sanjay Seshan</dc:creator>
  <dc:description/>
  <dc:language>pt-BR</dc:language>
  <cp:lastModifiedBy/>
  <cp:lastPrinted>2017-08-26T14:53:50Z</cp:lastPrinted>
  <dcterms:modified xsi:type="dcterms:W3CDTF">2018-08-28T17:24:38Z</dcterms:modified>
  <cp:revision>44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